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1"/>
  </p:notesMasterIdLst>
  <p:handoutMasterIdLst>
    <p:handoutMasterId r:id="rId12"/>
  </p:handoutMasterIdLst>
  <p:sldIdLst>
    <p:sldId id="256" r:id="rId5"/>
    <p:sldId id="690" r:id="rId6"/>
    <p:sldId id="691" r:id="rId7"/>
    <p:sldId id="692" r:id="rId8"/>
    <p:sldId id="693" r:id="rId9"/>
    <p:sldId id="694" r:id="rId10"/>
  </p:sldIdLst>
  <p:sldSz cx="9144000" cy="5143500" type="screen16x9"/>
  <p:notesSz cx="6858000" cy="9144000"/>
  <p:embeddedFontLst>
    <p:embeddedFont>
      <p:font typeface="Cordia New" panose="020B0304020202020204" pitchFamily="34" charset="-34"/>
      <p:regular r:id="rId13"/>
      <p:bold r:id="rId14"/>
      <p:italic r:id="rId15"/>
      <p:boldItalic r:id="rId16"/>
    </p:embeddedFont>
    <p:embeddedFont>
      <p:font typeface="DB Heavent" panose="02000506060000020004" pitchFamily="2" charset="-34"/>
      <p:regular r:id="rId17"/>
    </p:embeddedFont>
    <p:embeddedFont>
      <p:font typeface="DB Heavent Thin" panose="02000506060000020004" pitchFamily="2" charset="-34"/>
      <p:regular r:id="rId18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37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67455"/>
    <a:srgbClr val="D0CFD4"/>
    <a:srgbClr val="0092BA"/>
    <a:srgbClr val="E4E1DA"/>
    <a:srgbClr val="7F6C4B"/>
    <a:srgbClr val="E5E2DB"/>
    <a:srgbClr val="E3C871"/>
    <a:srgbClr val="CCA866"/>
    <a:srgbClr val="A83800"/>
    <a:srgbClr val="FFEB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1E318B-7D40-4C64-98F1-8BEF8D045736}" v="19" dt="2026-01-08T06:16:03.9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ลักษณะ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43" y="1061"/>
      </p:cViewPr>
      <p:guideLst>
        <p:guide pos="2880"/>
        <p:guide orient="horz" pos="137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siprapa tanyong" userId="03af84996df3b528" providerId="LiveId" clId="{8129AF84-69E1-4225-A07D-34F5424F3CE8}"/>
    <pc:docChg chg="custSel modSld">
      <pc:chgData name="sasiprapa tanyong" userId="03af84996df3b528" providerId="LiveId" clId="{8129AF84-69E1-4225-A07D-34F5424F3CE8}" dt="2026-01-08T06:16:03.896" v="24" actId="14826"/>
      <pc:docMkLst>
        <pc:docMk/>
      </pc:docMkLst>
      <pc:sldChg chg="delSp mod">
        <pc:chgData name="sasiprapa tanyong" userId="03af84996df3b528" providerId="LiveId" clId="{8129AF84-69E1-4225-A07D-34F5424F3CE8}" dt="2026-01-08T05:34:54.224" v="0" actId="478"/>
        <pc:sldMkLst>
          <pc:docMk/>
          <pc:sldMk cId="2711945768" sldId="691"/>
        </pc:sldMkLst>
        <pc:picChg chg="del">
          <ac:chgData name="sasiprapa tanyong" userId="03af84996df3b528" providerId="LiveId" clId="{8129AF84-69E1-4225-A07D-34F5424F3CE8}" dt="2026-01-08T05:34:54.224" v="0" actId="478"/>
          <ac:picMkLst>
            <pc:docMk/>
            <pc:sldMk cId="2711945768" sldId="691"/>
            <ac:picMk id="5" creationId="{021DE310-9777-F592-D049-FE7EA2C61682}"/>
          </ac:picMkLst>
        </pc:picChg>
      </pc:sldChg>
      <pc:sldChg chg="addSp delSp modSp mod">
        <pc:chgData name="sasiprapa tanyong" userId="03af84996df3b528" providerId="LiveId" clId="{8129AF84-69E1-4225-A07D-34F5424F3CE8}" dt="2026-01-08T06:16:03.896" v="24" actId="14826"/>
        <pc:sldMkLst>
          <pc:docMk/>
          <pc:sldMk cId="3839852082" sldId="693"/>
        </pc:sldMkLst>
        <pc:grpChg chg="mod">
          <ac:chgData name="sasiprapa tanyong" userId="03af84996df3b528" providerId="LiveId" clId="{8129AF84-69E1-4225-A07D-34F5424F3CE8}" dt="2026-01-08T06:16:03.896" v="24" actId="14826"/>
          <ac:grpSpMkLst>
            <pc:docMk/>
            <pc:sldMk cId="3839852082" sldId="693"/>
            <ac:grpSpMk id="22" creationId="{6E31A819-F103-B7B2-CCF8-DC203FF512A4}"/>
          </ac:grpSpMkLst>
        </pc:grpChg>
        <pc:picChg chg="add mod">
          <ac:chgData name="sasiprapa tanyong" userId="03af84996df3b528" providerId="LiveId" clId="{8129AF84-69E1-4225-A07D-34F5424F3CE8}" dt="2026-01-08T05:37:23.594" v="12" actId="1076"/>
          <ac:picMkLst>
            <pc:docMk/>
            <pc:sldMk cId="3839852082" sldId="693"/>
            <ac:picMk id="2" creationId="{BA196064-9104-ECF7-8562-2F5D02E981E6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6" creationId="{F0819D5C-291F-286B-E58B-3D00DC10E5B2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0" creationId="{218FC757-A87C-7241-E760-E247481918A3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4" creationId="{CB910C5C-AC2E-B452-F061-FC49C1559A1E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6" creationId="{4A47A7DB-51AC-7EBA-06F1-E0D7CF68E07C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18" creationId="{D80C2AFF-B05E-DB4C-0983-0D08767C17D1}"/>
          </ac:picMkLst>
        </pc:picChg>
        <pc:picChg chg="mod">
          <ac:chgData name="sasiprapa tanyong" userId="03af84996df3b528" providerId="LiveId" clId="{8129AF84-69E1-4225-A07D-34F5424F3CE8}" dt="2026-01-08T06:16:03.896" v="24" actId="14826"/>
          <ac:picMkLst>
            <pc:docMk/>
            <pc:sldMk cId="3839852082" sldId="693"/>
            <ac:picMk id="20" creationId="{E0CB39F4-7164-7328-3727-D5164F7EA41C}"/>
          </ac:picMkLst>
        </pc:picChg>
        <pc:picChg chg="del">
          <ac:chgData name="sasiprapa tanyong" userId="03af84996df3b528" providerId="LiveId" clId="{8129AF84-69E1-4225-A07D-34F5424F3CE8}" dt="2026-01-08T05:37:09.062" v="7" actId="478"/>
          <ac:picMkLst>
            <pc:docMk/>
            <pc:sldMk cId="3839852082" sldId="693"/>
            <ac:picMk id="25" creationId="{87C73D8E-7687-9DB5-EE24-255FEFAB261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7F75B-2A5F-4537-B5FB-CFD028E42687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526E7-0260-4DC9-87B1-A146F4D95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492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270A4-80DA-4D47-A15E-7FFCEFFA8A0E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2E9D-07C0-45A6-9AA3-482306F66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>
            <a:extLst>
              <a:ext uri="{FF2B5EF4-FFF2-40B4-BE49-F238E27FC236}">
                <a16:creationId xmlns:a16="http://schemas.microsoft.com/office/drawing/2014/main" id="{CF563AF2-568E-41A3-9802-E860123EC4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2" name="Notes Placeholder 2">
            <a:extLst>
              <a:ext uri="{FF2B5EF4-FFF2-40B4-BE49-F238E27FC236}">
                <a16:creationId xmlns:a16="http://schemas.microsoft.com/office/drawing/2014/main" id="{E4DCC14E-6F4E-40DB-9A6B-FEDA6A31DB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th-TH" altLang="th-TH"/>
          </a:p>
        </p:txBody>
      </p:sp>
      <p:sp>
        <p:nvSpPr>
          <p:cNvPr id="15363" name="Slide Number Placeholder 3">
            <a:extLst>
              <a:ext uri="{FF2B5EF4-FFF2-40B4-BE49-F238E27FC236}">
                <a16:creationId xmlns:a16="http://schemas.microsoft.com/office/drawing/2014/main" id="{7838BB85-42FA-4B9A-B0F4-6CDAAAD131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AB3711-FC33-4609-B93E-8AB55B7916B4}" type="slidenum">
              <a:rPr lang="th-TH" altLang="th-TH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th-TH" altLang="th-TH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029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24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5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DB Heavent Thin" pitchFamily="2" charset="-34"/>
                <a:cs typeface="DB Heavent Thin" pitchFamily="2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DB Heavent Thin" pitchFamily="2" charset="-34"/>
                <a:cs typeface="DB Heavent Thin" pitchFamily="2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E4E1DA"/>
              </a:gs>
              <a:gs pos="100000">
                <a:srgbClr val="86745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AFF2E49-C464-4E1A-BC33-5A6CC0397180}"/>
              </a:ext>
            </a:extLst>
          </p:cNvPr>
          <p:cNvSpPr txBox="1"/>
          <p:nvPr userDrawn="1"/>
        </p:nvSpPr>
        <p:spPr>
          <a:xfrm>
            <a:off x="373433" y="4697678"/>
            <a:ext cx="53123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en-US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|</a:t>
            </a:r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การคาดการณ์พื้นที่เสี่ยงแล้งจากปริมาณฝนเดือนมกราคม – มิถุนายน</a:t>
            </a:r>
            <a:r>
              <a:rPr lang="en-US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100" b="1">
                <a:solidFill>
                  <a:srgbClr val="867455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2569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78D64-9B53-485A-BDE4-FBBF03BA30BB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6040170-27EE-4C4C-9FBA-108AFF7FB416}"/>
              </a:ext>
            </a:extLst>
          </p:cNvPr>
          <p:cNvSpPr/>
          <p:nvPr userDrawn="1"/>
        </p:nvSpPr>
        <p:spPr>
          <a:xfrm>
            <a:off x="449633" y="4537473"/>
            <a:ext cx="7707600" cy="46800"/>
          </a:xfrm>
          <a:prstGeom prst="rect">
            <a:avLst/>
          </a:prstGeom>
          <a:gradFill flip="none" rotWithShape="1">
            <a:gsLst>
              <a:gs pos="0">
                <a:srgbClr val="E4E1DA"/>
              </a:gs>
              <a:gs pos="100000">
                <a:srgbClr val="86745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57476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6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err="1"/>
              <a:t>Clickicontoaddpicture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2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2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-825500" y="2019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2230F2-D1E6-49B8-A80B-4C1275D6CB93}"/>
              </a:ext>
            </a:extLst>
          </p:cNvPr>
          <p:cNvSpPr txBox="1"/>
          <p:nvPr userDrawn="1"/>
        </p:nvSpPr>
        <p:spPr>
          <a:xfrm>
            <a:off x="373434" y="4697678"/>
            <a:ext cx="37433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|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การวิเคราะห์เพื่อกำหนดพื้นที่เสี่ยงภัยแล้งเนื่องจากฝนทิ้งช่วงมีนาคม-พฤษภาคม 2564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56DFC3-E2B7-47C4-9576-A6D3294531B1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69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7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8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00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8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54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27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34" r:id="rId2"/>
    <p:sldLayoutId id="2147483733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ordia New" panose="020B0304020202020204" pitchFamily="34" charset="-34"/>
          <a:ea typeface="+mj-ea"/>
          <a:cs typeface="Cordia New" panose="020B0304020202020204" pitchFamily="34" charset="-34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10" Type="http://schemas.openxmlformats.org/officeDocument/2006/relationships/image" Target="../media/image9.png"/><Relationship Id="rId4" Type="http://schemas.openxmlformats.org/officeDocument/2006/relationships/image" Target="../media/image3.emf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hdrive.hii.or.th/owncloud/index.php/s/Huxyq4b3qKZAxvk" TargetMode="External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6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emf"/><Relationship Id="rId7" Type="http://schemas.openxmlformats.org/officeDocument/2006/relationships/image" Target="../media/image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>
            <a:extLst>
              <a:ext uri="{FF2B5EF4-FFF2-40B4-BE49-F238E27FC236}">
                <a16:creationId xmlns:a16="http://schemas.microsoft.com/office/drawing/2014/main" id="{25E17D72-C0FC-4601-B69C-5FF162EE612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sp>
        <p:nvSpPr>
          <p:cNvPr id="14338" name="Subtitle 2">
            <a:extLst>
              <a:ext uri="{FF2B5EF4-FFF2-40B4-BE49-F238E27FC236}">
                <a16:creationId xmlns:a16="http://schemas.microsoft.com/office/drawing/2014/main" id="{088398F6-0B61-4B5C-876C-1E3E3FB3217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pic>
        <p:nvPicPr>
          <p:cNvPr id="14339" name="Picture 4">
            <a:extLst>
              <a:ext uri="{FF2B5EF4-FFF2-40B4-BE49-F238E27FC236}">
                <a16:creationId xmlns:a16="http://schemas.microsoft.com/office/drawing/2014/main" id="{6A9EA45B-4A19-478A-B46A-2A30D8E07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9638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TextBox 6">
            <a:extLst>
              <a:ext uri="{FF2B5EF4-FFF2-40B4-BE49-F238E27FC236}">
                <a16:creationId xmlns:a16="http://schemas.microsoft.com/office/drawing/2014/main" id="{A5883556-5ECC-42E2-B1AA-4F584BC41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6165" y="892926"/>
            <a:ext cx="476794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คาดการณ์พื้นที่เสี่ยงแล้ง</a:t>
            </a:r>
            <a:b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altLang="th-TH" sz="3600">
                <a:solidFill>
                  <a:srgbClr val="E6E2DB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จากปริมาณฝน</a:t>
            </a:r>
          </a:p>
        </p:txBody>
      </p:sp>
      <p:pic>
        <p:nvPicPr>
          <p:cNvPr id="14342" name="Picture 8">
            <a:extLst>
              <a:ext uri="{FF2B5EF4-FFF2-40B4-BE49-F238E27FC236}">
                <a16:creationId xmlns:a16="http://schemas.microsoft.com/office/drawing/2014/main" id="{E9635999-04FC-4DB3-A2FA-BCC7CFE7F2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461" y="2056431"/>
            <a:ext cx="24193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4" name="Txt_Report_Period">
            <a:extLst>
              <a:ext uri="{FF2B5EF4-FFF2-40B4-BE49-F238E27FC236}">
                <a16:creationId xmlns:a16="http://schemas.microsoft.com/office/drawing/2014/main" id="{F134AF28-4947-44BF-9FDA-C1F0806A9A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44637" y="2896018"/>
            <a:ext cx="38654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400" b="1" dirty="0">
                <a:solidFill>
                  <a:srgbClr val="7F6C4B"/>
                </a:solidFill>
                <a:latin typeface="DB Heavent Thin"/>
                <a:cs typeface="DB Heavent Thin"/>
              </a:rPr>
              <a:t>มกราคม – มิถุนายน</a:t>
            </a:r>
            <a:r>
              <a:rPr lang="en-US" altLang="th-TH" sz="2400" b="1" dirty="0">
                <a:solidFill>
                  <a:srgbClr val="7F6C4B"/>
                </a:solidFill>
                <a:latin typeface="DB Heavent Thin"/>
                <a:cs typeface="DB Heavent Thin"/>
              </a:rPr>
              <a:t> </a:t>
            </a:r>
            <a:r>
              <a:rPr lang="th-TH" altLang="th-TH" sz="2400" b="1" dirty="0">
                <a:solidFill>
                  <a:srgbClr val="7F6C4B"/>
                </a:solidFill>
                <a:latin typeface="DB Heavent Thin"/>
                <a:cs typeface="DB Heavent Thin"/>
              </a:rPr>
              <a:t>2569</a:t>
            </a:r>
          </a:p>
        </p:txBody>
      </p:sp>
      <p:sp>
        <p:nvSpPr>
          <p:cNvPr id="14345" name="Rectangle 12">
            <a:extLst>
              <a:ext uri="{FF2B5EF4-FFF2-40B4-BE49-F238E27FC236}">
                <a16:creationId xmlns:a16="http://schemas.microsoft.com/office/drawing/2014/main" id="{82EFEEF6-924A-46E8-8A43-2234F7C087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250" y="3342085"/>
            <a:ext cx="457200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7F6C4B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โดย สถาบันสารสนเทศทรัพยากรน้ำ (องค์การมหาชน)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7F6C4B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กระทรวงการอุดมศึกษา วิทยาศาสตร์ วิจัยและนวัตกรรม</a:t>
            </a:r>
            <a:endParaRPr lang="th-TH" altLang="th-TH" sz="2100" dirty="0">
              <a:solidFill>
                <a:srgbClr val="7F6C4B"/>
              </a:solidFill>
              <a:latin typeface="DB Heavent Thin"/>
              <a:cs typeface="DB Heavent Thin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7A45063-454C-4FC6-D9D5-6D50B460ACF6}"/>
              </a:ext>
            </a:extLst>
          </p:cNvPr>
          <p:cNvGrpSpPr/>
          <p:nvPr/>
        </p:nvGrpSpPr>
        <p:grpSpPr>
          <a:xfrm>
            <a:off x="4302919" y="4300589"/>
            <a:ext cx="3703439" cy="902494"/>
            <a:chOff x="4302919" y="4300589"/>
            <a:chExt cx="3703439" cy="902494"/>
          </a:xfrm>
        </p:grpSpPr>
        <p:pic>
          <p:nvPicPr>
            <p:cNvPr id="14346" name="Picture 16">
              <a:extLst>
                <a:ext uri="{FF2B5EF4-FFF2-40B4-BE49-F238E27FC236}">
                  <a16:creationId xmlns:a16="http://schemas.microsoft.com/office/drawing/2014/main" id="{E0B87075-4BD3-4590-9388-6B61AF25508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62242" y="4480374"/>
              <a:ext cx="544116" cy="54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7" name="Picture 18">
              <a:extLst>
                <a:ext uri="{FF2B5EF4-FFF2-40B4-BE49-F238E27FC236}">
                  <a16:creationId xmlns:a16="http://schemas.microsoft.com/office/drawing/2014/main" id="{E8D26E5B-F111-4CAC-8DA7-2C09D19FCA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44296" y="4426796"/>
              <a:ext cx="653653" cy="650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8" name="Picture 2">
              <a:extLst>
                <a:ext uri="{FF2B5EF4-FFF2-40B4-BE49-F238E27FC236}">
                  <a16:creationId xmlns:a16="http://schemas.microsoft.com/office/drawing/2014/main" id="{3844E360-B061-485E-8485-5A6B93D448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02919" y="4483350"/>
              <a:ext cx="538163" cy="536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49" name="Picture 17">
              <a:extLst>
                <a:ext uri="{FF2B5EF4-FFF2-40B4-BE49-F238E27FC236}">
                  <a16:creationId xmlns:a16="http://schemas.microsoft.com/office/drawing/2014/main" id="{D28BBD4A-5A7C-4149-AD84-0D9129CC26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17269" y="4300589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350" name="Picture 18">
              <a:extLst>
                <a:ext uri="{FF2B5EF4-FFF2-40B4-BE49-F238E27FC236}">
                  <a16:creationId xmlns:a16="http://schemas.microsoft.com/office/drawing/2014/main" id="{3B179061-040A-41E3-8BB0-B08EB245D2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04917" y="4300589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" name="Picture 130" descr="logo_rid_thai_C.png">
              <a:extLst>
                <a:ext uri="{FF2B5EF4-FFF2-40B4-BE49-F238E27FC236}">
                  <a16:creationId xmlns:a16="http://schemas.microsoft.com/office/drawing/2014/main" id="{9820238B-E766-4FE6-A849-23DB8D67B94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3927" y="4466577"/>
              <a:ext cx="488843" cy="570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4" name="Txt_Issue_Date">
            <a:extLst>
              <a:ext uri="{FF2B5EF4-FFF2-40B4-BE49-F238E27FC236}">
                <a16:creationId xmlns:a16="http://schemas.microsoft.com/office/drawing/2014/main" id="{20D26155-3C9A-EFB0-A177-62590514F3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4250" y="3988416"/>
            <a:ext cx="4572000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100" dirty="0">
                <a:solidFill>
                  <a:srgbClr val="7F6C4B"/>
                </a:solidFill>
                <a:latin typeface="DB Heavent Thin"/>
                <a:cs typeface="DB Heavent Thin"/>
              </a:rPr>
              <a:t>1 มกราคม </a:t>
            </a:r>
            <a:r>
              <a:rPr lang="en-US" altLang="th-TH" sz="2100" dirty="0">
                <a:solidFill>
                  <a:srgbClr val="7F6C4B"/>
                </a:solidFill>
                <a:latin typeface="DB Heavent Thin"/>
                <a:cs typeface="DB Heavent Thin"/>
              </a:rPr>
              <a:t>2568</a:t>
            </a:r>
            <a:endParaRPr lang="th-TH" altLang="th-TH" sz="2100" dirty="0">
              <a:solidFill>
                <a:srgbClr val="7F6C4B"/>
              </a:solidFill>
              <a:latin typeface="DB Heavent Thin"/>
              <a:cs typeface="DB Heavent Thin"/>
            </a:endParaRPr>
          </a:p>
        </p:txBody>
      </p:sp>
      <p:sp>
        <p:nvSpPr>
          <p:cNvPr id="5" name="SLIDE_KEY_drought_cover">
            <a:extLst>
              <a:ext uri="{FF2B5EF4-FFF2-40B4-BE49-F238E27FC236}">
                <a16:creationId xmlns:a16="http://schemas.microsoft.com/office/drawing/2014/main" id="{8D5D1308-7848-0C72-2AEC-D36C214F8435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0C555F46-02C5-4E59-8BB4-BF7C182E48E5}"/>
              </a:ext>
            </a:extLst>
          </p:cNvPr>
          <p:cNvSpPr txBox="1"/>
          <p:nvPr/>
        </p:nvSpPr>
        <p:spPr>
          <a:xfrm>
            <a:off x="394300" y="4058248"/>
            <a:ext cx="85980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การวิเคราะห์</a:t>
            </a:r>
            <a:r>
              <a:rPr lang="en-US" sz="1400" b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 </a:t>
            </a:r>
            <a:r>
              <a:rPr lang="th-TH" sz="1200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ใช้ผลต่างของปริมาณฝนคาดการณ์ </a:t>
            </a:r>
            <a:r>
              <a:rPr lang="en-US" sz="1200" err="1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Onemap</a:t>
            </a:r>
            <a:r>
              <a:rPr lang="th-TH" sz="1200">
                <a:solidFill>
                  <a:srgbClr val="CCA866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เดือนก่อนหน้าและเดือนคาดการณ์ที่น้อยกว่า 15 มม. ในช่วงฤดูแล้ง และฝนน้อยกว่าปกติร้อยละ 5 ในช่วงฤดูฝน ต่อเนื่อง วิเคราะห์ร่วมกับพื้นที่แล้งซ้ำซากของกรมป้องกันและบรรเทาสาธารณภัย และกรมพัฒนาที่ดิน ที่ระดับความเสี่ยงปานกลางถึงระดับสูง โดยคัดกรองเฉพาะตำบลที่มีพื้นที่เสี่ยงครอบคลุมมากกว่า 1 ใน 3 ของพื้นที่ทั้งหมด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E7F73A9-7A46-BF71-8EC2-303B4BF60482}"/>
              </a:ext>
            </a:extLst>
          </p:cNvPr>
          <p:cNvGrpSpPr/>
          <p:nvPr/>
        </p:nvGrpSpPr>
        <p:grpSpPr>
          <a:xfrm>
            <a:off x="155575" y="-144463"/>
            <a:ext cx="8988425" cy="4705366"/>
            <a:chOff x="155575" y="-144463"/>
            <a:chExt cx="8988425" cy="4705366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FD24D753-59E7-4595-AF95-F5896E4978FD}"/>
                </a:ext>
              </a:extLst>
            </p:cNvPr>
            <p:cNvSpPr/>
            <p:nvPr/>
          </p:nvSpPr>
          <p:spPr>
            <a:xfrm>
              <a:off x="4990813" y="0"/>
              <a:ext cx="4153187" cy="45609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1CDB52A-3CFC-D24A-8E77-EED997172876}"/>
                </a:ext>
              </a:extLst>
            </p:cNvPr>
            <p:cNvSpPr/>
            <p:nvPr/>
          </p:nvSpPr>
          <p:spPr>
            <a:xfrm>
              <a:off x="700491" y="168044"/>
              <a:ext cx="8443509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th-TH" sz="2800" b="1">
                  <a:solidFill>
                    <a:srgbClr val="867455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หลักการวิเคราะห์</a:t>
              </a:r>
              <a:endParaRPr lang="th-TH" sz="3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endParaRPr>
            </a:p>
          </p:txBody>
        </p:sp>
        <p:sp>
          <p:nvSpPr>
            <p:cNvPr id="2" name="AutoShape 2" descr="สำนักงานพัฒนาเทคโนโลยีอวกาศและภูมิสารสนเทศ (องค์การมหาชน):GISTDA ..."/>
            <p:cNvSpPr>
              <a:spLocks noChangeAspect="1" noChangeArrowheads="1"/>
            </p:cNvSpPr>
            <p:nvPr/>
          </p:nvSpPr>
          <p:spPr bwMode="auto">
            <a:xfrm>
              <a:off x="155575" y="-144463"/>
              <a:ext cx="304800" cy="3048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866BDF93-C255-4026-A75A-78BCE2A4AD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6595312" y="966071"/>
              <a:ext cx="2058648" cy="2911974"/>
            </a:xfrm>
            <a:prstGeom prst="rect">
              <a:avLst/>
            </a:prstGeom>
            <a:ln>
              <a:noFill/>
            </a:ln>
          </p:spPr>
        </p:pic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10316E60-8717-47FC-81EF-79752D85F551}"/>
                </a:ext>
              </a:extLst>
            </p:cNvPr>
            <p:cNvSpPr txBox="1"/>
            <p:nvPr/>
          </p:nvSpPr>
          <p:spPr>
            <a:xfrm>
              <a:off x="7041430" y="637562"/>
              <a:ext cx="14854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พื้นที่เสี่ยงภัยแล้ง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900A6A6-C2AE-4F51-A59D-F4BC19BEA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4023140" y="1481545"/>
              <a:ext cx="1583659" cy="2240101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44F99F9-7DDB-46BD-B0FF-8EB8430C79A2}"/>
                </a:ext>
              </a:extLst>
            </p:cNvPr>
            <p:cNvSpPr txBox="1"/>
            <p:nvPr/>
          </p:nvSpPr>
          <p:spPr>
            <a:xfrm>
              <a:off x="396122" y="637562"/>
              <a:ext cx="1980991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/>
                  <a:cs typeface="DB Heavent"/>
                </a:rPr>
                <a:t>คาดการณ์ฝน </a:t>
              </a:r>
              <a:r>
                <a:rPr lang="en-US" sz="1800" b="1" err="1">
                  <a:solidFill>
                    <a:srgbClr val="CCA866"/>
                  </a:solidFill>
                  <a:latin typeface="DB Heavent"/>
                  <a:cs typeface="DB Heavent"/>
                </a:rPr>
                <a:t>Onemap</a:t>
              </a:r>
              <a:endParaRPr lang="th-TH" sz="1800" b="1">
                <a:solidFill>
                  <a:srgbClr val="CCA866"/>
                </a:solidFill>
                <a:latin typeface="DB Heavent"/>
                <a:cs typeface="DB Heavent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9DEB10-793D-41B1-833F-49499C5D4E2B}"/>
                </a:ext>
              </a:extLst>
            </p:cNvPr>
            <p:cNvSpPr txBox="1"/>
            <p:nvPr/>
          </p:nvSpPr>
          <p:spPr>
            <a:xfrm>
              <a:off x="2973539" y="637562"/>
              <a:ext cx="29971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1800" b="1">
                  <a:solidFill>
                    <a:srgbClr val="CCA866"/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พื้นที่แล้งซ้ำซากของหน่วยงานที่รวบรวมไว้</a:t>
              </a:r>
            </a:p>
          </p:txBody>
        </p:sp>
        <p:sp>
          <p:nvSpPr>
            <p:cNvPr id="4" name="Plus Sign 3">
              <a:extLst>
                <a:ext uri="{FF2B5EF4-FFF2-40B4-BE49-F238E27FC236}">
                  <a16:creationId xmlns:a16="http://schemas.microsoft.com/office/drawing/2014/main" id="{F50DB41D-5CB4-4E02-BC20-0C0E25FBBE2B}"/>
                </a:ext>
              </a:extLst>
            </p:cNvPr>
            <p:cNvSpPr/>
            <p:nvPr/>
          </p:nvSpPr>
          <p:spPr>
            <a:xfrm>
              <a:off x="2684951" y="2291265"/>
              <a:ext cx="307917" cy="293370"/>
            </a:xfrm>
            <a:prstGeom prst="mathPlu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/>
            </a:p>
          </p:txBody>
        </p:sp>
        <p:sp>
          <p:nvSpPr>
            <p:cNvPr id="5" name="Equals 4">
              <a:extLst>
                <a:ext uri="{FF2B5EF4-FFF2-40B4-BE49-F238E27FC236}">
                  <a16:creationId xmlns:a16="http://schemas.microsoft.com/office/drawing/2014/main" id="{0B3A7669-8912-43C5-995A-678EF821804A}"/>
                </a:ext>
              </a:extLst>
            </p:cNvPr>
            <p:cNvSpPr/>
            <p:nvPr/>
          </p:nvSpPr>
          <p:spPr>
            <a:xfrm>
              <a:off x="6041474" y="2232753"/>
              <a:ext cx="320546" cy="244933"/>
            </a:xfrm>
            <a:prstGeom prst="mathEqual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>
                <a:solidFill>
                  <a:schemeClr val="tx1"/>
                </a:solidFill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513E797-E338-07C7-F853-3972EDC894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4254" y="1110221"/>
              <a:ext cx="1956986" cy="2767824"/>
            </a:xfrm>
            <a:prstGeom prst="rect">
              <a:avLst/>
            </a:prstGeom>
          </p:spPr>
        </p:pic>
        <p:pic>
          <p:nvPicPr>
            <p:cNvPr id="7" name="Picture 8">
              <a:extLst>
                <a:ext uri="{FF2B5EF4-FFF2-40B4-BE49-F238E27FC236}">
                  <a16:creationId xmlns:a16="http://schemas.microsoft.com/office/drawing/2014/main" id="{75A0A042-E227-720B-9AEE-A364922045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3140" y="3464104"/>
              <a:ext cx="350317" cy="4909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0">
              <a:extLst>
                <a:ext uri="{FF2B5EF4-FFF2-40B4-BE49-F238E27FC236}">
                  <a16:creationId xmlns:a16="http://schemas.microsoft.com/office/drawing/2014/main" id="{5AD76755-590D-3460-CBE3-38547DFF2C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60923" y="3345974"/>
              <a:ext cx="661125" cy="788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5F59A1-3F34-5C15-4073-545AB4BFFA77}"/>
                </a:ext>
              </a:extLst>
            </p:cNvPr>
            <p:cNvGrpSpPr/>
            <p:nvPr/>
          </p:nvGrpSpPr>
          <p:grpSpPr>
            <a:xfrm>
              <a:off x="3268412" y="1164803"/>
              <a:ext cx="1589049" cy="2247721"/>
              <a:chOff x="3215495" y="1039306"/>
              <a:chExt cx="1589049" cy="2247721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EC68497-B900-4608-ACCE-96559EF734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/>
              <a:stretch/>
            </p:blipFill>
            <p:spPr>
              <a:xfrm>
                <a:off x="3215495" y="1039306"/>
                <a:ext cx="1589049" cy="2247721"/>
              </a:xfrm>
              <a:prstGeom prst="rect">
                <a:avLst/>
              </a:prstGeom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8304A81D-A37D-6972-7554-91F3E9032BAA}"/>
                  </a:ext>
                </a:extLst>
              </p:cNvPr>
              <p:cNvSpPr/>
              <p:nvPr/>
            </p:nvSpPr>
            <p:spPr>
              <a:xfrm>
                <a:off x="3368040" y="2825936"/>
                <a:ext cx="287973" cy="369332"/>
              </a:xfrm>
              <a:prstGeom prst="rect">
                <a:avLst/>
              </a:prstGeom>
              <a:solidFill>
                <a:srgbClr val="D0CFD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9" name="Picture 130" descr="logo_rid_thai_C.png">
              <a:extLst>
                <a:ext uri="{FF2B5EF4-FFF2-40B4-BE49-F238E27FC236}">
                  <a16:creationId xmlns:a16="http://schemas.microsoft.com/office/drawing/2014/main" id="{2B938779-EAFF-C876-67B1-499E934A1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9514" y="3464104"/>
              <a:ext cx="445930" cy="5204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0615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5573C40-4F51-4D8C-1C5C-7679B57B7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173" y="683558"/>
            <a:ext cx="1850867" cy="3390901"/>
          </a:xfrm>
          <a:prstGeom prst="rect">
            <a:avLst/>
          </a:prstGeom>
        </p:spPr>
      </p:pic>
      <p:pic>
        <p:nvPicPr>
          <p:cNvPr id="11" name="Img_DroughtRainFcst_Lead2">
            <a:extLst>
              <a:ext uri="{FF2B5EF4-FFF2-40B4-BE49-F238E27FC236}">
                <a16:creationId xmlns:a16="http://schemas.microsoft.com/office/drawing/2014/main" id="{D2A77D5E-A221-2427-2982-5E7AAD17B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1864" y="623362"/>
            <a:ext cx="1906601" cy="3493008"/>
          </a:xfrm>
          <a:prstGeom prst="rect">
            <a:avLst/>
          </a:prstGeom>
        </p:spPr>
      </p:pic>
      <p:pic>
        <p:nvPicPr>
          <p:cNvPr id="6" name="Img_DroughtRainFcst_Lead1">
            <a:extLst>
              <a:ext uri="{FF2B5EF4-FFF2-40B4-BE49-F238E27FC236}">
                <a16:creationId xmlns:a16="http://schemas.microsoft.com/office/drawing/2014/main" id="{188362A6-7FB7-D87F-8385-CED030E633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349785" y="626172"/>
            <a:ext cx="1905066" cy="3490198"/>
          </a:xfrm>
          <a:prstGeom prst="rect">
            <a:avLst/>
          </a:prstGeom>
        </p:spPr>
      </p:pic>
      <p:pic>
        <p:nvPicPr>
          <p:cNvPr id="10" name="Img_DroughtRainFcst_Lead0">
            <a:extLst>
              <a:ext uri="{FF2B5EF4-FFF2-40B4-BE49-F238E27FC236}">
                <a16:creationId xmlns:a16="http://schemas.microsoft.com/office/drawing/2014/main" id="{B7369B66-F6F8-6FBF-A156-A8062A9EF2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39081" y="626172"/>
            <a:ext cx="1905066" cy="3490198"/>
          </a:xfrm>
          <a:prstGeom prst="rect">
            <a:avLst/>
          </a:prstGeom>
        </p:spPr>
      </p:pic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xt_Title">
            <a:extLst>
              <a:ext uri="{FF2B5EF4-FFF2-40B4-BE49-F238E27FC236}">
                <a16:creationId xmlns:a16="http://schemas.microsoft.com/office/drawing/2014/main" id="{D915F3DC-300D-4E8B-B5EA-61CAC4ED456F}"/>
              </a:ext>
            </a:extLst>
          </p:cNvPr>
          <p:cNvSpPr/>
          <p:nvPr/>
        </p:nvSpPr>
        <p:spPr>
          <a:xfrm>
            <a:off x="606602" y="160338"/>
            <a:ext cx="7802612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867455"/>
                </a:solidFill>
                <a:latin typeface="DB Heavent"/>
                <a:cs typeface="DB Heavent"/>
              </a:rPr>
              <a:t>คาดการณ์พื้นที่ฝนตกน้อยเดือนมกราคม – มีนาคม 2569</a:t>
            </a:r>
            <a:endParaRPr lang="en-US" sz="2800" dirty="0">
              <a:solidFill>
                <a:srgbClr val="867455"/>
              </a:solidFill>
              <a:latin typeface="DB Heavent"/>
              <a:cs typeface="DB Heavent"/>
            </a:endParaRPr>
          </a:p>
        </p:txBody>
      </p:sp>
      <p:sp>
        <p:nvSpPr>
          <p:cNvPr id="18" name="AutoShape 2" descr="สำนักงานพัฒนาเทคโนโลยีอวกาศและภูมิสารสนเทศ (องค์การมหาชน):GISTDA ...">
            <a:extLst>
              <a:ext uri="{FF2B5EF4-FFF2-40B4-BE49-F238E27FC236}">
                <a16:creationId xmlns:a16="http://schemas.microsoft.com/office/drawing/2014/main" id="{36FAE9AE-4811-4F16-AB1D-21FFB833ED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Lbl_Month_Lead0">
            <a:extLst>
              <a:ext uri="{FF2B5EF4-FFF2-40B4-BE49-F238E27FC236}">
                <a16:creationId xmlns:a16="http://schemas.microsoft.com/office/drawing/2014/main" id="{48B35520-53AA-4045-B4AD-B0541B36C095}"/>
              </a:ext>
            </a:extLst>
          </p:cNvPr>
          <p:cNvSpPr txBox="1"/>
          <p:nvPr/>
        </p:nvSpPr>
        <p:spPr>
          <a:xfrm>
            <a:off x="1065144" y="4057942"/>
            <a:ext cx="205294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มกราคม</a:t>
            </a:r>
            <a:r>
              <a:rPr lang="th-TH" sz="1500" dirty="0">
                <a:solidFill>
                  <a:srgbClr val="CCA866"/>
                </a:solidFill>
                <a:latin typeface="DB Heavent"/>
                <a:cs typeface="DB Heavent"/>
              </a:rPr>
              <a:t> </a:t>
            </a:r>
          </a:p>
        </p:txBody>
      </p:sp>
      <p:sp>
        <p:nvSpPr>
          <p:cNvPr id="23" name="Lbl_Month_Lead1">
            <a:extLst>
              <a:ext uri="{FF2B5EF4-FFF2-40B4-BE49-F238E27FC236}">
                <a16:creationId xmlns:a16="http://schemas.microsoft.com/office/drawing/2014/main" id="{0FF8C9BC-44CB-46A6-98B5-0EAC02705874}"/>
              </a:ext>
            </a:extLst>
          </p:cNvPr>
          <p:cNvSpPr txBox="1"/>
          <p:nvPr/>
        </p:nvSpPr>
        <p:spPr>
          <a:xfrm>
            <a:off x="3146285" y="4057942"/>
            <a:ext cx="233659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กุมภาพันธ์ </a:t>
            </a:r>
          </a:p>
        </p:txBody>
      </p:sp>
      <p:sp>
        <p:nvSpPr>
          <p:cNvPr id="24" name="Lbl_Month_Lead2">
            <a:extLst>
              <a:ext uri="{FF2B5EF4-FFF2-40B4-BE49-F238E27FC236}">
                <a16:creationId xmlns:a16="http://schemas.microsoft.com/office/drawing/2014/main" id="{4E1AFEF9-E5E1-4860-BD82-7307A41F4CDB}"/>
              </a:ext>
            </a:extLst>
          </p:cNvPr>
          <p:cNvSpPr txBox="1"/>
          <p:nvPr/>
        </p:nvSpPr>
        <p:spPr>
          <a:xfrm>
            <a:off x="5482882" y="4057942"/>
            <a:ext cx="206028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มีนาคม </a:t>
            </a:r>
            <a:endParaRPr lang="th-TH" sz="1500" dirty="0">
              <a:solidFill>
                <a:srgbClr val="CCA866"/>
              </a:solidFill>
              <a:latin typeface="DB Heavent"/>
              <a:cs typeface="DB Heavent"/>
            </a:endParaRPr>
          </a:p>
        </p:txBody>
      </p:sp>
      <p:sp>
        <p:nvSpPr>
          <p:cNvPr id="5" name="SLIDE_KEY_drought_rain_fcst_lead0_lead2">
            <a:extLst>
              <a:ext uri="{FF2B5EF4-FFF2-40B4-BE49-F238E27FC236}">
                <a16:creationId xmlns:a16="http://schemas.microsoft.com/office/drawing/2014/main" id="{899CBB09-478C-9671-C5E9-49E960520154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45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g_DroughtRainFcst_Lead5">
            <a:extLst>
              <a:ext uri="{FF2B5EF4-FFF2-40B4-BE49-F238E27FC236}">
                <a16:creationId xmlns:a16="http://schemas.microsoft.com/office/drawing/2014/main" id="{6A3550C4-9C87-9B1D-475F-ED38CD182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243" y="626172"/>
            <a:ext cx="1906601" cy="3493008"/>
          </a:xfrm>
          <a:prstGeom prst="rect">
            <a:avLst/>
          </a:prstGeom>
        </p:spPr>
      </p:pic>
      <p:pic>
        <p:nvPicPr>
          <p:cNvPr id="6" name="Img_DroughtRainFcst_Lead3">
            <a:extLst>
              <a:ext uri="{FF2B5EF4-FFF2-40B4-BE49-F238E27FC236}">
                <a16:creationId xmlns:a16="http://schemas.microsoft.com/office/drawing/2014/main" id="{A6AC9187-D417-1EBD-C0D3-FC1331680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73" y="626172"/>
            <a:ext cx="1906601" cy="3493008"/>
          </a:xfrm>
          <a:prstGeom prst="rect">
            <a:avLst/>
          </a:prstGeom>
        </p:spPr>
      </p:pic>
      <p:pic>
        <p:nvPicPr>
          <p:cNvPr id="10" name="Img_DroughtRainFcst_Lead4">
            <a:extLst>
              <a:ext uri="{FF2B5EF4-FFF2-40B4-BE49-F238E27FC236}">
                <a16:creationId xmlns:a16="http://schemas.microsoft.com/office/drawing/2014/main" id="{F97BF6FD-F7CF-48EC-BF38-72D739592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3208" y="626172"/>
            <a:ext cx="1906601" cy="3493008"/>
          </a:xfrm>
          <a:prstGeom prst="rect">
            <a:avLst/>
          </a:prstGeom>
        </p:spPr>
      </p:pic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xt_Title">
            <a:extLst>
              <a:ext uri="{FF2B5EF4-FFF2-40B4-BE49-F238E27FC236}">
                <a16:creationId xmlns:a16="http://schemas.microsoft.com/office/drawing/2014/main" id="{D915F3DC-300D-4E8B-B5EA-61CAC4ED456F}"/>
              </a:ext>
            </a:extLst>
          </p:cNvPr>
          <p:cNvSpPr/>
          <p:nvPr/>
        </p:nvSpPr>
        <p:spPr>
          <a:xfrm>
            <a:off x="603504" y="160338"/>
            <a:ext cx="7428994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867455"/>
                </a:solidFill>
                <a:latin typeface="DB Heavent"/>
                <a:cs typeface="DB Heavent"/>
              </a:rPr>
              <a:t>คาดการณ์พื้นที่ฝนตกน้อยเดือนเมษายน – มิถุนายน 2569</a:t>
            </a:r>
            <a:endParaRPr lang="en-US" sz="2800" b="1" dirty="0">
              <a:solidFill>
                <a:srgbClr val="867455"/>
              </a:solidFill>
              <a:latin typeface="DB Heavent"/>
              <a:cs typeface="DB Heavent"/>
            </a:endParaRPr>
          </a:p>
        </p:txBody>
      </p:sp>
      <p:sp>
        <p:nvSpPr>
          <p:cNvPr id="18" name="AutoShape 2" descr="สำนักงานพัฒนาเทคโนโลยีอวกาศและภูมิสารสนเทศ (องค์การมหาชน):GISTDA ...">
            <a:extLst>
              <a:ext uri="{FF2B5EF4-FFF2-40B4-BE49-F238E27FC236}">
                <a16:creationId xmlns:a16="http://schemas.microsoft.com/office/drawing/2014/main" id="{36FAE9AE-4811-4F16-AB1D-21FFB833ED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Lbl_Month_Lead3">
            <a:extLst>
              <a:ext uri="{FF2B5EF4-FFF2-40B4-BE49-F238E27FC236}">
                <a16:creationId xmlns:a16="http://schemas.microsoft.com/office/drawing/2014/main" id="{03B00D8C-E95F-1138-C641-08EFBA8234C7}"/>
              </a:ext>
            </a:extLst>
          </p:cNvPr>
          <p:cNvSpPr txBox="1"/>
          <p:nvPr/>
        </p:nvSpPr>
        <p:spPr>
          <a:xfrm>
            <a:off x="1065144" y="4057942"/>
            <a:ext cx="205294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เมษายน </a:t>
            </a:r>
            <a:r>
              <a:rPr lang="th-TH" sz="1500" dirty="0">
                <a:solidFill>
                  <a:srgbClr val="CCA866"/>
                </a:solidFill>
                <a:latin typeface="DB Heavent"/>
                <a:cs typeface="DB Heavent"/>
              </a:rPr>
              <a:t> </a:t>
            </a:r>
          </a:p>
        </p:txBody>
      </p:sp>
      <p:sp>
        <p:nvSpPr>
          <p:cNvPr id="16" name="Lbl_Month_Lead4">
            <a:extLst>
              <a:ext uri="{FF2B5EF4-FFF2-40B4-BE49-F238E27FC236}">
                <a16:creationId xmlns:a16="http://schemas.microsoft.com/office/drawing/2014/main" id="{817B628D-3673-0F35-7B3A-C3D29107E810}"/>
              </a:ext>
            </a:extLst>
          </p:cNvPr>
          <p:cNvSpPr txBox="1"/>
          <p:nvPr/>
        </p:nvSpPr>
        <p:spPr>
          <a:xfrm>
            <a:off x="3146285" y="4057942"/>
            <a:ext cx="233659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พฤษภาคม</a:t>
            </a:r>
            <a:endParaRPr lang="th-TH" sz="1500" dirty="0">
              <a:solidFill>
                <a:srgbClr val="CCA866"/>
              </a:solidFill>
              <a:latin typeface="DB Heavent"/>
              <a:cs typeface="DB Heavent"/>
            </a:endParaRPr>
          </a:p>
        </p:txBody>
      </p:sp>
      <p:sp>
        <p:nvSpPr>
          <p:cNvPr id="19" name="Lbl_Month_Lead5">
            <a:extLst>
              <a:ext uri="{FF2B5EF4-FFF2-40B4-BE49-F238E27FC236}">
                <a16:creationId xmlns:a16="http://schemas.microsoft.com/office/drawing/2014/main" id="{03FC4FF7-6BD9-61D0-84EF-0F6B5382A310}"/>
              </a:ext>
            </a:extLst>
          </p:cNvPr>
          <p:cNvSpPr txBox="1"/>
          <p:nvPr/>
        </p:nvSpPr>
        <p:spPr>
          <a:xfrm>
            <a:off x="5482882" y="4057943"/>
            <a:ext cx="206028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th-TH" sz="1800" b="1" dirty="0">
                <a:solidFill>
                  <a:srgbClr val="CCA866"/>
                </a:solidFill>
                <a:latin typeface="DB Heavent"/>
                <a:cs typeface="DB Heavent"/>
              </a:rPr>
              <a:t>มิถุนายน</a:t>
            </a:r>
            <a:endParaRPr lang="th-TH" sz="1500" dirty="0">
              <a:solidFill>
                <a:srgbClr val="CCA866"/>
              </a:solidFill>
              <a:latin typeface="DB Heavent"/>
              <a:cs typeface="DB Heavent"/>
            </a:endParaRPr>
          </a:p>
        </p:txBody>
      </p:sp>
      <p:sp>
        <p:nvSpPr>
          <p:cNvPr id="3" name="SLIDE_KEY_drought_rain_fcst_lead3_lead5">
            <a:extLst>
              <a:ext uri="{FF2B5EF4-FFF2-40B4-BE49-F238E27FC236}">
                <a16:creationId xmlns:a16="http://schemas.microsoft.com/office/drawing/2014/main" id="{9E390227-B790-ADE0-376A-86151D48C13D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27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g_DroughtRiskFcst_Lead2">
            <a:extLst>
              <a:ext uri="{FF2B5EF4-FFF2-40B4-BE49-F238E27FC236}">
                <a16:creationId xmlns:a16="http://schemas.microsoft.com/office/drawing/2014/main" id="{F0819D5C-291F-286B-E58B-3D00DC10E5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30615" y="656729"/>
            <a:ext cx="1212837" cy="2221992"/>
          </a:xfrm>
          <a:prstGeom prst="rect">
            <a:avLst/>
          </a:prstGeom>
        </p:spPr>
      </p:pic>
      <p:pic>
        <p:nvPicPr>
          <p:cNvPr id="10" name="Img_DroughtRiskFcst_Lead3">
            <a:extLst>
              <a:ext uri="{FF2B5EF4-FFF2-40B4-BE49-F238E27FC236}">
                <a16:creationId xmlns:a16="http://schemas.microsoft.com/office/drawing/2014/main" id="{218FC757-A87C-7241-E760-E247481918A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576948" y="656729"/>
            <a:ext cx="1212837" cy="2221992"/>
          </a:xfrm>
          <a:prstGeom prst="rect">
            <a:avLst/>
          </a:prstGeom>
        </p:spPr>
      </p:pic>
      <p:pic>
        <p:nvPicPr>
          <p:cNvPr id="14" name="Img_DroughtRiskFcst_Lead4">
            <a:extLst>
              <a:ext uri="{FF2B5EF4-FFF2-40B4-BE49-F238E27FC236}">
                <a16:creationId xmlns:a16="http://schemas.microsoft.com/office/drawing/2014/main" id="{CB910C5C-AC2E-B452-F061-FC49C1559A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923281" y="656729"/>
            <a:ext cx="1212837" cy="2221992"/>
          </a:xfrm>
          <a:prstGeom prst="rect">
            <a:avLst/>
          </a:prstGeom>
        </p:spPr>
      </p:pic>
      <p:pic>
        <p:nvPicPr>
          <p:cNvPr id="16" name="Img_DroughtRiskFcst_Lead5">
            <a:extLst>
              <a:ext uri="{FF2B5EF4-FFF2-40B4-BE49-F238E27FC236}">
                <a16:creationId xmlns:a16="http://schemas.microsoft.com/office/drawing/2014/main" id="{4A47A7DB-51AC-7EBA-06F1-E0D7CF68E07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269612" y="656729"/>
            <a:ext cx="1212837" cy="2221992"/>
          </a:xfrm>
          <a:prstGeom prst="rect">
            <a:avLst/>
          </a:prstGeom>
        </p:spPr>
      </p:pic>
      <p:pic>
        <p:nvPicPr>
          <p:cNvPr id="18" name="Img_DroughtRiskFcst_Lead0">
            <a:extLst>
              <a:ext uri="{FF2B5EF4-FFF2-40B4-BE49-F238E27FC236}">
                <a16:creationId xmlns:a16="http://schemas.microsoft.com/office/drawing/2014/main" id="{D80C2AFF-B05E-DB4C-0983-0D08767C17D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37949" y="656729"/>
            <a:ext cx="1212837" cy="2221992"/>
          </a:xfrm>
          <a:prstGeom prst="rect">
            <a:avLst/>
          </a:prstGeom>
        </p:spPr>
      </p:pic>
      <p:pic>
        <p:nvPicPr>
          <p:cNvPr id="20" name="Img_DroughtRiskFcst_Lead1">
            <a:extLst>
              <a:ext uri="{FF2B5EF4-FFF2-40B4-BE49-F238E27FC236}">
                <a16:creationId xmlns:a16="http://schemas.microsoft.com/office/drawing/2014/main" id="{E0CB39F4-7164-7328-3727-D5164F7EA41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884282" y="656729"/>
            <a:ext cx="1212837" cy="2221992"/>
          </a:xfrm>
          <a:prstGeom prst="rect">
            <a:avLst/>
          </a:prstGeom>
        </p:spPr>
      </p:pic>
      <p:sp>
        <p:nvSpPr>
          <p:cNvPr id="8" name="Txt_Title">
            <a:extLst>
              <a:ext uri="{FF2B5EF4-FFF2-40B4-BE49-F238E27FC236}">
                <a16:creationId xmlns:a16="http://schemas.microsoft.com/office/drawing/2014/main" id="{542B7C9F-E9F3-4152-BF45-567FF0250B06}"/>
              </a:ext>
            </a:extLst>
          </p:cNvPr>
          <p:cNvSpPr/>
          <p:nvPr/>
        </p:nvSpPr>
        <p:spPr>
          <a:xfrm>
            <a:off x="637533" y="195064"/>
            <a:ext cx="8443509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400" b="1" dirty="0">
                <a:solidFill>
                  <a:srgbClr val="867455"/>
                </a:solidFill>
                <a:latin typeface="DB Heavent"/>
                <a:cs typeface="DB Heavent"/>
              </a:rPr>
              <a:t>สรุปพื้นที่เสี่ยงภัยแล้งจากปริมาณฝนเดือนมกราคม – มิถุนายน 2569</a:t>
            </a:r>
            <a:endParaRPr lang="th-TH" sz="2400" b="1" dirty="0">
              <a:solidFill>
                <a:srgbClr val="867455"/>
              </a:solidFill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AF958D-ADFF-7E7D-7346-D7CC0089551F}"/>
              </a:ext>
            </a:extLst>
          </p:cNvPr>
          <p:cNvSpPr/>
          <p:nvPr/>
        </p:nvSpPr>
        <p:spPr>
          <a:xfrm>
            <a:off x="384627" y="4058597"/>
            <a:ext cx="86360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4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ข้อควรทราบ:</a:t>
            </a:r>
            <a:r>
              <a:rPr lang="th-TH" sz="1400" b="1"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การวิเคราะห์พื้นที่เสี่ยงอ้างอิงจากข้อมูลฝนคาดการณ์ในระบบ </a:t>
            </a:r>
            <a:r>
              <a:rPr lang="en-US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ONEMAP </a:t>
            </a:r>
            <a:r>
              <a:rPr lang="th-TH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ซึ่งปรับปรุงทุกเดือน ทั้งนี้ผลการวิเคราะห์อาจมีการเปลี่ยนแปลงได้ในอนาคต</a:t>
            </a:r>
          </a:p>
          <a:p>
            <a:r>
              <a:rPr lang="th-TH" sz="1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ดาวน์โหลดข้อมูล</a:t>
            </a:r>
            <a:r>
              <a:rPr lang="en-US" sz="12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1400" b="1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 </a:t>
            </a:r>
            <a:r>
              <a:rPr lang="en-US" sz="1200">
                <a:solidFill>
                  <a:srgbClr val="867455"/>
                </a:solidFill>
                <a:latin typeface="DB Heavent" panose="02000506060000020004" pitchFamily="2" charset="-34"/>
                <a:cs typeface="DB Heavent" panose="02000506060000020004" pitchFamily="2" charset="-34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https://hdrive.hii.or.th/owncloud/index.php/s/Huxyq4b3qKZAxvk</a:t>
            </a:r>
            <a:endParaRPr lang="en-US" sz="1400">
              <a:solidFill>
                <a:srgbClr val="867455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196064-9104-ECF7-8562-2F5D02E981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0172" y="2866233"/>
            <a:ext cx="5773552" cy="1192364"/>
          </a:xfrm>
          <a:prstGeom prst="rect">
            <a:avLst/>
          </a:prstGeom>
        </p:spPr>
      </p:pic>
      <p:sp>
        <p:nvSpPr>
          <p:cNvPr id="3" name="SLIDE_KEY_drought_risk_fcst_lead0_lead5">
            <a:extLst>
              <a:ext uri="{FF2B5EF4-FFF2-40B4-BE49-F238E27FC236}">
                <a16:creationId xmlns:a16="http://schemas.microsoft.com/office/drawing/2014/main" id="{917CDA15-70BA-87E3-5AB6-54EF42C77CED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852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2660E9FE-CCFC-4736-A9CC-3A283682B5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endParaRPr lang="th-TH" altLang="th-TH"/>
          </a:p>
        </p:txBody>
      </p:sp>
      <p:pic>
        <p:nvPicPr>
          <p:cNvPr id="16386" name="Content Placeholder 4">
            <a:extLst>
              <a:ext uri="{FF2B5EF4-FFF2-40B4-BE49-F238E27FC236}">
                <a16:creationId xmlns:a16="http://schemas.microsoft.com/office/drawing/2014/main" id="{C16880CA-6C19-4BE7-AC80-7F29F1C2AEE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96388" cy="5143500"/>
          </a:xfr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C52EC13-295F-F71C-9789-1C738B2CC3CF}"/>
              </a:ext>
            </a:extLst>
          </p:cNvPr>
          <p:cNvGrpSpPr/>
          <p:nvPr/>
        </p:nvGrpSpPr>
        <p:grpSpPr>
          <a:xfrm>
            <a:off x="2720281" y="2120503"/>
            <a:ext cx="3703439" cy="902494"/>
            <a:chOff x="3064125" y="2391965"/>
            <a:chExt cx="3703439" cy="902494"/>
          </a:xfrm>
        </p:grpSpPr>
        <p:pic>
          <p:nvPicPr>
            <p:cNvPr id="2" name="Picture 16">
              <a:extLst>
                <a:ext uri="{FF2B5EF4-FFF2-40B4-BE49-F238E27FC236}">
                  <a16:creationId xmlns:a16="http://schemas.microsoft.com/office/drawing/2014/main" id="{E52A90CD-F5BC-7F3F-2682-4B6E186F99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3448" y="2571750"/>
              <a:ext cx="544116" cy="54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" name="Picture 18">
              <a:extLst>
                <a:ext uri="{FF2B5EF4-FFF2-40B4-BE49-F238E27FC236}">
                  <a16:creationId xmlns:a16="http://schemas.microsoft.com/office/drawing/2014/main" id="{578D60EA-1D07-33A2-ED83-C5C841477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05502" y="2518172"/>
              <a:ext cx="653653" cy="6500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C54DD549-63A0-FB03-7D7C-BC1EC557DE2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64125" y="2574726"/>
              <a:ext cx="538163" cy="536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7">
              <a:extLst>
                <a:ext uri="{FF2B5EF4-FFF2-40B4-BE49-F238E27FC236}">
                  <a16:creationId xmlns:a16="http://schemas.microsoft.com/office/drawing/2014/main" id="{F25081EF-B836-FEA4-0C08-B68BCB823D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8475" y="2391965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8">
              <a:extLst>
                <a:ext uri="{FF2B5EF4-FFF2-40B4-BE49-F238E27FC236}">
                  <a16:creationId xmlns:a16="http://schemas.microsoft.com/office/drawing/2014/main" id="{B331BED8-9877-31E4-9473-11431A2375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66123" y="2391965"/>
              <a:ext cx="757238" cy="90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0" descr="logo_rid_thai_C.png">
              <a:extLst>
                <a:ext uri="{FF2B5EF4-FFF2-40B4-BE49-F238E27FC236}">
                  <a16:creationId xmlns:a16="http://schemas.microsoft.com/office/drawing/2014/main" id="{968F7930-6211-D897-E5C2-85C46F7B61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45133" y="2557953"/>
              <a:ext cx="488843" cy="570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af11937-63f9-4e7d-8658-cf2439db640b" xsi:nil="true"/>
    <lcf76f155ced4ddcb4097134ff3c332f xmlns="f53461f9-7fae-43ff-9dbf-ebdbc4de5502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E6D5B1E91CB548AA492F7F51ED892B" ma:contentTypeVersion="14" ma:contentTypeDescription="Create a new document." ma:contentTypeScope="" ma:versionID="624c7bce947e9274d23e2267262955f7">
  <xsd:schema xmlns:xsd="http://www.w3.org/2001/XMLSchema" xmlns:xs="http://www.w3.org/2001/XMLSchema" xmlns:p="http://schemas.microsoft.com/office/2006/metadata/properties" xmlns:ns2="8af11937-63f9-4e7d-8658-cf2439db640b" xmlns:ns3="f53461f9-7fae-43ff-9dbf-ebdbc4de5502" targetNamespace="http://schemas.microsoft.com/office/2006/metadata/properties" ma:root="true" ma:fieldsID="1136b947cdd9fc1e65a45f601c852bd6" ns2:_="" ns3:_="">
    <xsd:import namespace="8af11937-63f9-4e7d-8658-cf2439db640b"/>
    <xsd:import namespace="f53461f9-7fae-43ff-9dbf-ebdbc4de55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ObjectDetectorVersions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11937-63f9-4e7d-8658-cf2439db64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22038d8-1e95-48ec-9538-caae16583ebf}" ma:internalName="TaxCatchAll" ma:showField="CatchAllData" ma:web="8af11937-63f9-4e7d-8658-cf2439db64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3461f9-7fae-43ff-9dbf-ebdbc4de5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9975e52d-94f0-4161-8e30-0a6d08568b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25F0A9-3768-4ECE-928B-3D35054ED7E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4664C3-F358-4854-BA2B-F82400D8FD90}">
  <ds:schemaRefs>
    <ds:schemaRef ds:uri="8af11937-63f9-4e7d-8658-cf2439db640b"/>
    <ds:schemaRef ds:uri="f53461f9-7fae-43ff-9dbf-ebdbc4de55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71714EB-3ED0-4CC1-B0A2-428C04A05FE6}">
  <ds:schemaRefs>
    <ds:schemaRef ds:uri="8af11937-63f9-4e7d-8658-cf2439db640b"/>
    <ds:schemaRef ds:uri="f53461f9-7fae-43ff-9dbf-ebdbc4de55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224</Words>
  <Application>Microsoft Office PowerPoint</Application>
  <PresentationFormat>On-screen Show (16:9)</PresentationFormat>
  <Paragraphs>26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DB Heavent Thin</vt:lpstr>
      <vt:lpstr>Arial</vt:lpstr>
      <vt:lpstr>DB Heavent</vt:lpstr>
      <vt:lpstr>Cordia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Pongsakorn Onnim</cp:lastModifiedBy>
  <cp:revision>5</cp:revision>
  <dcterms:created xsi:type="dcterms:W3CDTF">2019-04-29T07:11:38Z</dcterms:created>
  <dcterms:modified xsi:type="dcterms:W3CDTF">2026-01-16T10:35:02Z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0x01010059E6D5B1E91CB548AA492F7F51ED892B</vt:lpwstr>
  </property>
  <property fmtid="{D5CDD505-2E9C-101B-9397-08002B2CF9AE}" pid="3" name="MediaServiceImageTags">
    <vt:lpwstr/>
  </property>
</Properties>
</file>